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907" r:id="rId2"/>
  </p:sldMasterIdLst>
  <p:notesMasterIdLst>
    <p:notesMasterId r:id="rId35"/>
  </p:notesMasterIdLst>
  <p:sldIdLst>
    <p:sldId id="273" r:id="rId3"/>
    <p:sldId id="293" r:id="rId4"/>
    <p:sldId id="386" r:id="rId5"/>
    <p:sldId id="341" r:id="rId6"/>
    <p:sldId id="387" r:id="rId7"/>
    <p:sldId id="374" r:id="rId8"/>
    <p:sldId id="388" r:id="rId9"/>
    <p:sldId id="389" r:id="rId10"/>
    <p:sldId id="390" r:id="rId11"/>
    <p:sldId id="262" r:id="rId12"/>
    <p:sldId id="392" r:id="rId13"/>
    <p:sldId id="393" r:id="rId14"/>
    <p:sldId id="406" r:id="rId15"/>
    <p:sldId id="414" r:id="rId16"/>
    <p:sldId id="415" r:id="rId17"/>
    <p:sldId id="416" r:id="rId18"/>
    <p:sldId id="402" r:id="rId19"/>
    <p:sldId id="397" r:id="rId20"/>
    <p:sldId id="407" r:id="rId21"/>
    <p:sldId id="408" r:id="rId22"/>
    <p:sldId id="398" r:id="rId23"/>
    <p:sldId id="399" r:id="rId24"/>
    <p:sldId id="409" r:id="rId25"/>
    <p:sldId id="410" r:id="rId26"/>
    <p:sldId id="400" r:id="rId27"/>
    <p:sldId id="411" r:id="rId28"/>
    <p:sldId id="401" r:id="rId29"/>
    <p:sldId id="403" r:id="rId30"/>
    <p:sldId id="412" r:id="rId31"/>
    <p:sldId id="413" r:id="rId32"/>
    <p:sldId id="405" r:id="rId33"/>
    <p:sldId id="3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E"/>
    <a:srgbClr val="FA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0" autoAdjust="0"/>
  </p:normalViewPr>
  <p:slideViewPr>
    <p:cSldViewPr>
      <p:cViewPr varScale="1">
        <p:scale>
          <a:sx n="93" d="100"/>
          <a:sy n="93" d="100"/>
        </p:scale>
        <p:origin x="21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42A4B-1C31-4DD9-8E1B-BF80C4592FE5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60241-551E-4615-A7F4-1360DE12C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9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0241-551E-4615-A7F4-1360DE12CE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3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0241-551E-4615-A7F4-1360DE12CE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62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0241-551E-4615-A7F4-1360DE12CE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55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60241-551E-4615-A7F4-1360DE12CE6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8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66"/>
              </a:solidFill>
            </a:endParaRP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938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6DEC2-9294-4D06-858A-7BE985C092FF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9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CE114-7AAE-4C80-A6D3-5364B3BB8811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8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2800" y="6567488"/>
            <a:ext cx="15240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76250" y="6565900"/>
            <a:ext cx="609600" cy="268288"/>
          </a:xfrm>
        </p:spPr>
        <p:txBody>
          <a:bodyPr/>
          <a:lstStyle>
            <a:lvl1pPr>
              <a:defRPr/>
            </a:lvl1pPr>
          </a:lstStyle>
          <a:p>
            <a:fld id="{EE1B29AE-0148-4007-8A74-433C15DBD6FB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4221163"/>
            <a:ext cx="9144000" cy="26368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66"/>
              </a:solidFill>
            </a:endParaRP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 rot="-10800000">
            <a:off x="7413625" y="5162550"/>
            <a:ext cx="1655763" cy="1630363"/>
            <a:chOff x="0" y="2704"/>
            <a:chExt cx="1063" cy="1086"/>
          </a:xfrm>
        </p:grpSpPr>
        <p:sp>
          <p:nvSpPr>
            <p:cNvPr id="3091" name="Rectangle 19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81088" y="5443538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20638" y="4281488"/>
            <a:ext cx="1655762" cy="1630362"/>
            <a:chOff x="0" y="2704"/>
            <a:chExt cx="1063" cy="1086"/>
          </a:xfrm>
        </p:grpSpPr>
        <p:sp>
          <p:nvSpPr>
            <p:cNvPr id="3102" name="Rectangle 30"/>
            <p:cNvSpPr>
              <a:spLocks noChangeArrowheads="1"/>
            </p:cNvSpPr>
            <p:nvPr userDrawn="1"/>
          </p:nvSpPr>
          <p:spPr bwMode="lt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lt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lt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lt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lt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lt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lt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lt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lt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lt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legacyPerspectiveBottom">
                <a:rot lat="0" lon="300000" rev="0"/>
              </a:camera>
              <a:lightRig rig="legacyFlat4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4572000"/>
            <a:ext cx="7239000" cy="631825"/>
          </a:xfrm>
        </p:spPr>
        <p:txBody>
          <a:bodyPr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6593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A125F-C4DE-4E13-864C-EA1B30C20B0F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0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530A06-8A91-4E02-A40E-1C1A40A1C95C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4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3DE024-C33F-43F2-B287-1367A9EAFC9E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6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1696E-926A-4FA3-98C5-F98EF86E0583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2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F7A6B3-6625-4C43-BE04-5A54CF2B7A5F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62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240F65-382E-4C28-ACCD-095241D11E7C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6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59ED6E-F776-4418-9E74-9DF4B32BBEA0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1C91D0-3182-4125-9C95-A36A4EA7EDAC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2191A-568A-4C9E-B890-DAC4B62AE311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10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EE4EAE-5E7F-49EC-8E60-79E4F067365F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5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4CDDE-8895-404A-898E-4819BC5CE405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94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9088"/>
            <a:ext cx="73914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162800" y="6567488"/>
            <a:ext cx="15240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76250" y="6565900"/>
            <a:ext cx="609600" cy="268288"/>
          </a:xfrm>
        </p:spPr>
        <p:txBody>
          <a:bodyPr/>
          <a:lstStyle>
            <a:lvl1pPr>
              <a:defRPr/>
            </a:lvl1pPr>
          </a:lstStyle>
          <a:p>
            <a:fld id="{35174B89-FC45-4389-B89B-B00D653BB7E7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40C02-D126-4504-9AD1-62961047A86B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7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D3FBE6-D326-46E7-B26D-F91707714000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2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149FE4-923B-4BEC-AA1B-36B899B44696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2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B0BD9-6736-4806-8A35-74F8497FAD67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59B78D-26C5-47F6-A331-60AAE5DEDA3D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29D0C0-83AB-4DDB-945F-B9213EAFEF73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9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8D47E-07EC-48B3-B25D-165ACFB548DF}" type="slidenum">
              <a:rPr lang="en-US">
                <a:solidFill>
                  <a:srgbClr val="50A834"/>
                </a:solidFill>
              </a:rPr>
              <a:pPr/>
              <a:t>‹#›</a:t>
            </a:fld>
            <a:endParaRPr lang="en-US">
              <a:solidFill>
                <a:srgbClr val="50A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7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66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 rot="-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191E9-16A8-43E3-956F-941D9489EF02}" type="slidenum">
              <a:rPr lang="en-US" smtClean="0">
                <a:solidFill>
                  <a:srgbClr val="50A83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0A834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5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Rectangle 38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66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white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66"/>
              </a:solidFill>
            </a:endParaRP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44450" y="44450"/>
            <a:ext cx="863600" cy="847725"/>
            <a:chOff x="0" y="2704"/>
            <a:chExt cx="1063" cy="1086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grpSp>
        <p:nvGrpSpPr>
          <p:cNvPr id="1051" name="Group 27"/>
          <p:cNvGrpSpPr>
            <a:grpSpLocks/>
          </p:cNvGrpSpPr>
          <p:nvPr/>
        </p:nvGrpSpPr>
        <p:grpSpPr bwMode="auto">
          <a:xfrm rot="-10800000">
            <a:off x="8228013" y="22225"/>
            <a:ext cx="863600" cy="847725"/>
            <a:chOff x="0" y="2704"/>
            <a:chExt cx="1063" cy="1086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295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gray">
            <a:xfrm>
              <a:off x="567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 userDrawn="1"/>
          </p:nvSpPr>
          <p:spPr bwMode="gray">
            <a:xfrm>
              <a:off x="0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 userDrawn="1"/>
          </p:nvSpPr>
          <p:spPr bwMode="gray">
            <a:xfrm>
              <a:off x="295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 userDrawn="1"/>
          </p:nvSpPr>
          <p:spPr bwMode="gray">
            <a:xfrm>
              <a:off x="567" y="2990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 userDrawn="1"/>
          </p:nvSpPr>
          <p:spPr bwMode="gray">
            <a:xfrm>
              <a:off x="839" y="2704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 userDrawn="1"/>
          </p:nvSpPr>
          <p:spPr bwMode="gray">
            <a:xfrm>
              <a:off x="295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60" name="Rectangle 36"/>
            <p:cNvSpPr>
              <a:spLocks noChangeArrowheads="1"/>
            </p:cNvSpPr>
            <p:nvPr userDrawn="1"/>
          </p:nvSpPr>
          <p:spPr bwMode="gray">
            <a:xfrm>
              <a:off x="0" y="327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 userDrawn="1"/>
          </p:nvSpPr>
          <p:spPr bwMode="gray">
            <a:xfrm>
              <a:off x="0" y="3563"/>
              <a:ext cx="224" cy="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567488"/>
            <a:ext cx="15240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6250" y="6565900"/>
            <a:ext cx="609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024C8-A2C2-4EF3-8328-2B18E78F6EC3}" type="slidenum">
              <a:rPr lang="en-US" smtClean="0">
                <a:solidFill>
                  <a:srgbClr val="50A83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50A834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38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*******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5589240"/>
            <a:ext cx="5112568" cy="563562"/>
          </a:xfrm>
        </p:spPr>
        <p:txBody>
          <a:bodyPr/>
          <a:lstStyle/>
          <a:p>
            <a:pPr algn="r"/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Т.П. </a:t>
            </a:r>
            <a:r>
              <a:rPr lang="ru-RU" sz="1800" i="1" dirty="0" err="1">
                <a:solidFill>
                  <a:srgbClr val="002060"/>
                </a:solidFill>
              </a:rPr>
              <a:t>Долмат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600" i="1" dirty="0">
                <a:solidFill>
                  <a:srgbClr val="002060"/>
                </a:solidFill>
              </a:rPr>
              <a:t>методист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УО «</a:t>
            </a:r>
            <a:r>
              <a:rPr lang="ru-RU" sz="1600" i="1" dirty="0" err="1">
                <a:solidFill>
                  <a:srgbClr val="002060"/>
                </a:solidFill>
              </a:rPr>
              <a:t>Пинский</a:t>
            </a:r>
            <a:r>
              <a:rPr lang="ru-RU" sz="1600" i="1" dirty="0">
                <a:solidFill>
                  <a:srgbClr val="002060"/>
                </a:solidFill>
              </a:rPr>
              <a:t> государственный аграрно-технический колледж имени А.Е. </a:t>
            </a:r>
            <a:r>
              <a:rPr lang="ru-RU" sz="1600" i="1" dirty="0" err="1">
                <a:solidFill>
                  <a:srgbClr val="002060"/>
                </a:solidFill>
              </a:rPr>
              <a:t>Клещёва</a:t>
            </a:r>
            <a:r>
              <a:rPr lang="ru-RU" sz="1600" i="1" dirty="0">
                <a:solidFill>
                  <a:srgbClr val="002060"/>
                </a:solidFill>
              </a:rPr>
              <a:t>»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12968" cy="4869161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lnSpc>
                <a:spcPct val="150000"/>
              </a:lnSpc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РАЗРАБОТКЕ УЧЕБНО-ПРОГРАММНОЙ ДОКУМЕНТАЦИИ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23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391400" cy="563562"/>
          </a:xfrm>
        </p:spPr>
        <p:txBody>
          <a:bodyPr/>
          <a:lstStyle/>
          <a:p>
            <a:r>
              <a:rPr lang="ru-RU" sz="3200" dirty="0"/>
              <a:t>НОРМАТИВНЫЕ ДОКУМЕНТЫ</a:t>
            </a:r>
            <a:endParaRPr lang="en-US" sz="1800" dirty="0"/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481484" y="1340767"/>
            <a:ext cx="4319116" cy="136493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Письмо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К началу 2021/2022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учебного года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467544" y="3046895"/>
            <a:ext cx="4319116" cy="136493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Перечень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действующих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типовых учебных программ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467544" y="4731064"/>
            <a:ext cx="4319116" cy="1364936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5" rIns="91429" bIns="45715" anchor="ctr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Методические рекомендации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по разработке УПД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образовательных программ ССО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34879"/>
            <a:ext cx="3603048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28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72CFA-B0BC-40F6-B752-6D228FCE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F0FD857-705C-4EDD-9CE4-CB3FE3C07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21356"/>
              </p:ext>
            </p:extLst>
          </p:nvPr>
        </p:nvGraphicFramePr>
        <p:xfrm>
          <a:off x="179512" y="973334"/>
          <a:ext cx="8784976" cy="5821680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59775469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3026727112"/>
                    </a:ext>
                  </a:extLst>
                </a:gridCol>
              </a:tblGrid>
              <a:tr h="25753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Письмо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началу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2021/2022 учебного года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705" indent="4699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учитывать, что </a:t>
                      </a: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программы УССО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 учебным дисциплинам общеобразовательного компонента «Защита населения и территорий от чрезвычайных ситуаций», «Основы права», «Основы социально-гуманитарных наук», «Физическая культура и здоровье» и по учебным дисциплинам профессионального компонента, компонента «Практика» </a:t>
                      </a:r>
                      <a:r>
                        <a:rPr lang="ru-RU" sz="1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разрабатываются на основе соответствующих типовых учебных программ по учебным дисциплинам общеобразовательного, профессионального компонента и компонента «Практика» и утверждаются руководителем учреждения образования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Актуализацию содержания УССО по учебным дисциплинам и практикам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необходимо осуществлять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не реже одного раза в два года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соответствии с требованиями организаций – заказчиков кадров, изменениями в технологиях, применяемых в соответствующей сфере экономики и нормативном правовом обеспечении вида экономической деятельности, для которого осуществляется подготовка кадров (стр.6).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621811"/>
                  </a:ext>
                </a:extLst>
              </a:tr>
              <a:tr h="142380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Перечень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действующих </a:t>
                      </a:r>
                      <a:r>
                        <a:rPr lang="ru-RU" sz="1200" b="1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ТУПрограмм</a:t>
                      </a:r>
                      <a:r>
                        <a:rPr lang="ru-RU" sz="1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учебным дисциплинам проф. компонента и практике </a:t>
                      </a:r>
                      <a:r>
                        <a:rPr lang="ru-RU" sz="1200" b="0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ТУПланов</a:t>
                      </a:r>
                      <a:r>
                        <a:rPr lang="ru-RU" sz="1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специальностям, закрепленных за </a:t>
                      </a:r>
                      <a:r>
                        <a:rPr lang="ru-RU" sz="1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 РБ,</a:t>
                      </a:r>
                      <a:r>
                        <a:rPr lang="ru-RU" sz="1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для УО, реализующих </a:t>
                      </a:r>
                      <a:r>
                        <a:rPr lang="ru-RU" sz="1200" b="0" i="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образоват</a:t>
                      </a:r>
                      <a:r>
                        <a:rPr lang="ru-RU" sz="1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программы ССО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 отсутствии типовых учебных программ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действуют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примерные тематические планы (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ПТП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 основании которых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учреждениях образования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разрабатываются и утверждаются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установленном порядке 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учебные</a:t>
                      </a:r>
                      <a:b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программы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по учебным дисциплинам и практике.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403488"/>
                  </a:ext>
                </a:extLst>
              </a:tr>
              <a:tr h="12129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x-none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етодические рекомендации по разработке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УПД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образоват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x-non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программ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ССО</a:t>
                      </a:r>
                      <a:r>
                        <a:rPr lang="x-none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обеспечивающих получение квалификации специалиста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(рабочего)  (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ред. 2021 года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x-none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Учебная программа учреждения образования</a:t>
                      </a:r>
                      <a:r>
                        <a:rPr lang="x-none" sz="13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x-none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реализующего образовательн</a:t>
                      </a:r>
                      <a:r>
                        <a:rPr lang="ru-RU" sz="13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ые</a:t>
                      </a:r>
                      <a:r>
                        <a:rPr lang="x-none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программ</a:t>
                      </a: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ы ССО, </a:t>
                      </a:r>
                      <a:r>
                        <a:rPr lang="x-none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 учебной дисциплине </a:t>
                      </a:r>
                      <a:r>
                        <a:rPr lang="x-none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разрабатывается</a:t>
                      </a:r>
                      <a:r>
                        <a:rPr lang="x-non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УССО </a:t>
                      </a:r>
                      <a:r>
                        <a:rPr lang="x-none" sz="13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на основе типовой учебной программы</a:t>
                      </a:r>
                      <a:r>
                        <a:rPr lang="x-none" sz="13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x-none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 учебной дисциплине, утвержденной Министерством образования или другим Республиканским органом государственного управления в соответствии с Перечнем</a:t>
                      </a:r>
                      <a:r>
                        <a:rPr lang="ru-RU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специальностей</a:t>
                      </a:r>
                      <a:r>
                        <a:rPr lang="x-none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00649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C84CA7-C557-4326-B2F3-9B96A3E171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28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822EF-2B03-4C01-8A3C-60A0412A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512763"/>
            <a:ext cx="8856984" cy="56356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>
                <a:ea typeface="Times New Roman" panose="02020603050405020304" pitchFamily="18" charset="0"/>
              </a:rPr>
              <a:t>ОФОРМЛЕНИЕ УЧЕБНОЙ ПРОГРАММЫ УО </a:t>
            </a:r>
            <a:br>
              <a:rPr lang="ru-RU" sz="2000" dirty="0">
                <a:ea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</a:rPr>
              <a:t>ПО УЧЕБНОЙ 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ДИСЦИПЛИНЕ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2C9C3F5-0943-4FD6-8285-8E68C7887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7188" y="1076325"/>
            <a:ext cx="5915355" cy="5781675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06504-F88C-436F-8CC3-AA12DEBFE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217768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6CE13-B4D1-489D-A276-0ECF658ED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000" dirty="0">
                <a:solidFill>
                  <a:srgbClr val="FFFFFF"/>
                </a:solidFill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FFFFFF"/>
                </a:solidFill>
                <a:ea typeface="Times New Roman" panose="02020603050405020304" pitchFamily="18" charset="0"/>
              </a:rPr>
              <a:t>ОФОРМЛЕНИЕ УЧЕБНОЙ ПРОГРАММЫ УО </a:t>
            </a:r>
            <a:br>
              <a:rPr lang="ru-RU" sz="2000" dirty="0">
                <a:solidFill>
                  <a:srgbClr val="FFFFFF"/>
                </a:solidFill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FF"/>
                </a:solidFill>
                <a:ea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ПРАКТИКЕ</a:t>
            </a:r>
            <a:b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0B09E9-0B31-4266-AF75-28DA4E7CB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893902"/>
            <a:ext cx="7201371" cy="5847466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273B56-B4A2-4797-998D-F013655E9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==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F616F4A-1260-4C35-99C0-5E278CE5C8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E47751-9647-494B-95AF-ED5360129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76" y="116632"/>
            <a:ext cx="814050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F37D3D-0C0C-4414-A15C-3F571238C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4D6E1C-C66B-46AE-9C2A-589E332C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80" y="75971"/>
            <a:ext cx="8302283" cy="666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9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1F8B10D-B301-4064-9F15-36DEAAE3CA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99BADC-AE54-45C0-91FE-5A953B5F2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20" y="707387"/>
            <a:ext cx="8920359" cy="58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F50FB-DCA7-4662-A44F-876ED63E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088"/>
            <a:ext cx="8363272" cy="563562"/>
          </a:xfrm>
        </p:spPr>
        <p:txBody>
          <a:bodyPr/>
          <a:lstStyle/>
          <a:p>
            <a:r>
              <a:rPr lang="ru-RU" sz="3200" dirty="0"/>
              <a:t>СТРУКТУРА УЧЕБНОЙ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2E797-789C-464B-B4B0-61EE7C6A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7"/>
            <a:ext cx="8229600" cy="524827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1. Титульный лист</a:t>
            </a:r>
          </a:p>
          <a:p>
            <a:r>
              <a:rPr lang="ru-RU" sz="2800" dirty="0">
                <a:solidFill>
                  <a:srgbClr val="002060"/>
                </a:solidFill>
              </a:rPr>
              <a:t>2. Пояснительная записка</a:t>
            </a:r>
          </a:p>
          <a:p>
            <a:r>
              <a:rPr lang="ru-RU" sz="2800" dirty="0">
                <a:solidFill>
                  <a:srgbClr val="002060"/>
                </a:solidFill>
              </a:rPr>
              <a:t>3. Тематический план</a:t>
            </a:r>
          </a:p>
          <a:p>
            <a:r>
              <a:rPr lang="ru-RU" sz="2800" dirty="0">
                <a:solidFill>
                  <a:srgbClr val="002060"/>
                </a:solidFill>
              </a:rPr>
              <a:t>4. Содержание программы</a:t>
            </a:r>
          </a:p>
          <a:p>
            <a:r>
              <a:rPr lang="ru-RU" sz="2800" dirty="0">
                <a:solidFill>
                  <a:srgbClr val="FF0000"/>
                </a:solidFill>
              </a:rPr>
              <a:t>5. Критерии оценки результатов учебной деятельности учащихся по учебной дисциплине</a:t>
            </a:r>
          </a:p>
          <a:p>
            <a:r>
              <a:rPr lang="ru-RU" sz="2800" dirty="0">
                <a:solidFill>
                  <a:srgbClr val="002060"/>
                </a:solidFill>
              </a:rPr>
              <a:t>6. Перечень оснащения кабинета (лаборатории, цеха)</a:t>
            </a:r>
          </a:p>
          <a:p>
            <a:r>
              <a:rPr lang="ru-RU" sz="2800" dirty="0">
                <a:solidFill>
                  <a:srgbClr val="002060"/>
                </a:solidFill>
              </a:rPr>
              <a:t>7. Литература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9E90E3-7360-4496-80F4-10BC0088D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==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0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B99E7-69BD-4BA5-84E8-334ED798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512763"/>
            <a:ext cx="7391400" cy="563562"/>
          </a:xfrm>
        </p:spPr>
        <p:txBody>
          <a:bodyPr/>
          <a:lstStyle/>
          <a:p>
            <a:pPr>
              <a:spcAft>
                <a:spcPts val="600"/>
              </a:spcAft>
            </a:pP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72A087-5E5B-4CF9-9069-3272E0FF7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80585"/>
            <a:ext cx="6145575" cy="6677415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FDD972-BD0F-48F6-88F1-E4AF14387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A16D6-046B-4906-8DF3-48EADF2B001C}"/>
              </a:ext>
            </a:extLst>
          </p:cNvPr>
          <p:cNvSpPr txBox="1"/>
          <p:nvPr/>
        </p:nvSpPr>
        <p:spPr>
          <a:xfrm>
            <a:off x="117334" y="2132856"/>
            <a:ext cx="2414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ПОЯСНИТЕЛЬНАЯ 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ЗАПИСКА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по учебной дисциплине</a:t>
            </a:r>
          </a:p>
        </p:txBody>
      </p:sp>
    </p:spTree>
    <p:extLst>
      <p:ext uri="{BB962C8B-B14F-4D97-AF65-F5344CB8AC3E}">
        <p14:creationId xmlns:p14="http://schemas.microsoft.com/office/powerpoint/2010/main" val="358519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1177D-E169-43B4-9167-F9C33DC4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8A87B0-861A-48C3-B139-BB99D6B837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47161"/>
            <a:ext cx="6233198" cy="6696743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3CBFC8-58D0-4F49-BE15-B1F81D639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F9516-E784-4FF9-AA97-2BE413C8932C}"/>
              </a:ext>
            </a:extLst>
          </p:cNvPr>
          <p:cNvSpPr txBox="1"/>
          <p:nvPr/>
        </p:nvSpPr>
        <p:spPr>
          <a:xfrm>
            <a:off x="251520" y="1831951"/>
            <a:ext cx="2414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ПОЯСНИТЕЛЬНАЯ 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ЗАПИСКА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по технологической практике </a:t>
            </a:r>
          </a:p>
        </p:txBody>
      </p:sp>
    </p:spTree>
    <p:extLst>
      <p:ext uri="{BB962C8B-B14F-4D97-AF65-F5344CB8AC3E}">
        <p14:creationId xmlns:p14="http://schemas.microsoft.com/office/powerpoint/2010/main" val="14069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47" y="188640"/>
            <a:ext cx="8208912" cy="563562"/>
          </a:xfrm>
        </p:spPr>
        <p:txBody>
          <a:bodyPr/>
          <a:lstStyle/>
          <a:p>
            <a:r>
              <a:rPr lang="ru-RU" dirty="0"/>
              <a:t>ИЗМЕНЕНИЯ в оформлении </a:t>
            </a:r>
            <a:endParaRPr lang="en-US" dirty="0"/>
          </a:p>
        </p:txBody>
      </p:sp>
      <p:sp>
        <p:nvSpPr>
          <p:cNvPr id="31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******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419106" y="1562100"/>
            <a:ext cx="8423264" cy="4838700"/>
            <a:chOff x="69" y="919"/>
            <a:chExt cx="5306" cy="3048"/>
          </a:xfrm>
        </p:grpSpPr>
        <p:sp>
          <p:nvSpPr>
            <p:cNvPr id="96261" name="Oval 5"/>
            <p:cNvSpPr>
              <a:spLocks noChangeArrowheads="1"/>
            </p:cNvSpPr>
            <p:nvPr/>
          </p:nvSpPr>
          <p:spPr bwMode="gray">
            <a:xfrm>
              <a:off x="2424" y="2372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262" name="Oval 6"/>
            <p:cNvSpPr>
              <a:spLocks noChangeArrowheads="1"/>
            </p:cNvSpPr>
            <p:nvPr/>
          </p:nvSpPr>
          <p:spPr bwMode="gray">
            <a:xfrm>
              <a:off x="3264" y="3648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263" name="Oval 7"/>
            <p:cNvSpPr>
              <a:spLocks noChangeArrowheads="1"/>
            </p:cNvSpPr>
            <p:nvPr/>
          </p:nvSpPr>
          <p:spPr bwMode="gray">
            <a:xfrm>
              <a:off x="912" y="2789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gray">
            <a:xfrm rot="13770025">
              <a:off x="2951" y="2306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gray">
            <a:xfrm rot="20245449">
              <a:off x="1764" y="2014"/>
              <a:ext cx="571" cy="125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6266" name="Group 10"/>
            <p:cNvGrpSpPr>
              <a:grpSpLocks/>
            </p:cNvGrpSpPr>
            <p:nvPr/>
          </p:nvGrpSpPr>
          <p:grpSpPr bwMode="auto">
            <a:xfrm>
              <a:off x="69" y="919"/>
              <a:ext cx="3342" cy="1437"/>
              <a:chOff x="213" y="967"/>
              <a:chExt cx="3342" cy="1437"/>
            </a:xfrm>
          </p:grpSpPr>
          <p:grpSp>
            <p:nvGrpSpPr>
              <p:cNvPr id="96268" name="Group 12"/>
              <p:cNvGrpSpPr>
                <a:grpSpLocks/>
              </p:cNvGrpSpPr>
              <p:nvPr/>
            </p:nvGrpSpPr>
            <p:grpSpPr bwMode="auto">
              <a:xfrm>
                <a:off x="2433" y="1327"/>
                <a:ext cx="1122" cy="1077"/>
                <a:chOff x="2016" y="1795"/>
                <a:chExt cx="1859" cy="1805"/>
              </a:xfrm>
            </p:grpSpPr>
            <p:sp>
              <p:nvSpPr>
                <p:cNvPr id="96269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795"/>
                  <a:ext cx="1859" cy="18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270" name="Freeform 14"/>
                <p:cNvSpPr>
                  <a:spLocks/>
                </p:cNvSpPr>
                <p:nvPr/>
              </p:nvSpPr>
              <p:spPr bwMode="gray">
                <a:xfrm>
                  <a:off x="2297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271" name="Text Box 15"/>
              <p:cNvSpPr txBox="1">
                <a:spLocks noChangeArrowheads="1"/>
              </p:cNvSpPr>
              <p:nvPr/>
            </p:nvSpPr>
            <p:spPr bwMode="gray">
              <a:xfrm>
                <a:off x="213" y="967"/>
                <a:ext cx="1925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План-отчет работы ЦК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277" name="Group 21"/>
            <p:cNvGrpSpPr>
              <a:grpSpLocks/>
            </p:cNvGrpSpPr>
            <p:nvPr/>
          </p:nvGrpSpPr>
          <p:grpSpPr bwMode="auto">
            <a:xfrm>
              <a:off x="768" y="1851"/>
              <a:ext cx="2340" cy="1817"/>
              <a:chOff x="912" y="1899"/>
              <a:chExt cx="2340" cy="1817"/>
            </a:xfrm>
          </p:grpSpPr>
          <p:grpSp>
            <p:nvGrpSpPr>
              <p:cNvPr id="96278" name="Group 22"/>
              <p:cNvGrpSpPr>
                <a:grpSpLocks/>
              </p:cNvGrpSpPr>
              <p:nvPr/>
            </p:nvGrpSpPr>
            <p:grpSpPr bwMode="auto">
              <a:xfrm>
                <a:off x="912" y="1899"/>
                <a:ext cx="1099" cy="1128"/>
                <a:chOff x="2016" y="2289"/>
                <a:chExt cx="1680" cy="1680"/>
              </a:xfrm>
            </p:grpSpPr>
            <p:sp>
              <p:nvSpPr>
                <p:cNvPr id="96279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2289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280" name="Freeform 24"/>
                <p:cNvSpPr>
                  <a:spLocks/>
                </p:cNvSpPr>
                <p:nvPr/>
              </p:nvSpPr>
              <p:spPr bwMode="gray">
                <a:xfrm>
                  <a:off x="2208" y="2371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BBF6E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281" name="Text Box 25"/>
              <p:cNvSpPr txBox="1">
                <a:spLocks noChangeArrowheads="1"/>
              </p:cNvSpPr>
              <p:nvPr/>
            </p:nvSpPr>
            <p:spPr bwMode="gray">
              <a:xfrm>
                <a:off x="1584" y="3037"/>
                <a:ext cx="1668" cy="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Учебная программа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6282" name="Group 26"/>
            <p:cNvGrpSpPr>
              <a:grpSpLocks/>
            </p:cNvGrpSpPr>
            <p:nvPr/>
          </p:nvGrpSpPr>
          <p:grpSpPr bwMode="auto">
            <a:xfrm>
              <a:off x="3241" y="1039"/>
              <a:ext cx="2134" cy="2462"/>
              <a:chOff x="3385" y="1087"/>
              <a:chExt cx="2134" cy="2462"/>
            </a:xfrm>
          </p:grpSpPr>
          <p:grpSp>
            <p:nvGrpSpPr>
              <p:cNvPr id="96283" name="Group 27"/>
              <p:cNvGrpSpPr>
                <a:grpSpLocks/>
              </p:cNvGrpSpPr>
              <p:nvPr/>
            </p:nvGrpSpPr>
            <p:grpSpPr bwMode="auto">
              <a:xfrm>
                <a:off x="3385" y="2445"/>
                <a:ext cx="1161" cy="1104"/>
                <a:chOff x="2158" y="1919"/>
                <a:chExt cx="1538" cy="1480"/>
              </a:xfrm>
            </p:grpSpPr>
            <p:sp>
              <p:nvSpPr>
                <p:cNvPr id="96284" name="Oval 28"/>
                <p:cNvSpPr>
                  <a:spLocks noChangeArrowheads="1"/>
                </p:cNvSpPr>
                <p:nvPr/>
              </p:nvSpPr>
              <p:spPr bwMode="gray">
                <a:xfrm>
                  <a:off x="2158" y="1919"/>
                  <a:ext cx="1538" cy="14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sy="50000" kx="-2453608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285" name="Freeform 29"/>
                <p:cNvSpPr>
                  <a:spLocks/>
                </p:cNvSpPr>
                <p:nvPr/>
              </p:nvSpPr>
              <p:spPr bwMode="gray">
                <a:xfrm>
                  <a:off x="2279" y="2021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286" name="Text Box 30"/>
              <p:cNvSpPr txBox="1">
                <a:spLocks noChangeArrowheads="1"/>
              </p:cNvSpPr>
              <p:nvPr/>
            </p:nvSpPr>
            <p:spPr bwMode="gray">
              <a:xfrm>
                <a:off x="3594" y="1087"/>
                <a:ext cx="1925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/>
                    <a:ea typeface="+mn-ea"/>
                    <a:cs typeface="+mn-cs"/>
                  </a:rPr>
                  <a:t>Календарно-тематический план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5" name="Picture 2" descr="J:\ПРЕПОДАВАТЕЛЬ\Семинар - УМК - ноябрь 2020\картинки для презентации\найти 3.jpg">
            <a:extLst>
              <a:ext uri="{FF2B5EF4-FFF2-40B4-BE49-F238E27FC236}">
                <a16:creationId xmlns:a16="http://schemas.microsoft.com/office/drawing/2014/main" id="{E04EFE1C-2631-487A-8222-E635F8C1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" y="4844429"/>
            <a:ext cx="1585441" cy="158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51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B3E17E-CE0E-49BC-ABEF-6792646A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99C30C-F454-4493-8228-DD011AA45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028973"/>
            <a:ext cx="6537378" cy="568377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B0E1DF-6CE7-41D4-947B-45C2D8740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A8A75-0934-4B6A-B8F4-8368AE740324}"/>
              </a:ext>
            </a:extLst>
          </p:cNvPr>
          <p:cNvSpPr txBox="1"/>
          <p:nvPr/>
        </p:nvSpPr>
        <p:spPr>
          <a:xfrm>
            <a:off x="194862" y="1772816"/>
            <a:ext cx="24140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ПОЯСНИТЕЛЬНАЯ </a:t>
            </a:r>
          </a:p>
          <a:p>
            <a:r>
              <a:rPr lang="ru-RU" b="1" dirty="0">
                <a:solidFill>
                  <a:srgbClr val="002060"/>
                </a:solidFill>
              </a:rPr>
              <a:t>ЗАПИСКА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по технологической практике </a:t>
            </a:r>
          </a:p>
        </p:txBody>
      </p:sp>
    </p:spTree>
    <p:extLst>
      <p:ext uri="{BB962C8B-B14F-4D97-AF65-F5344CB8AC3E}">
        <p14:creationId xmlns:p14="http://schemas.microsoft.com/office/powerpoint/2010/main" val="2150658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22DB0-135B-4413-A020-5664A44D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33969"/>
            <a:ext cx="8568952" cy="563562"/>
          </a:xfrm>
        </p:spPr>
        <p:txBody>
          <a:bodyPr/>
          <a:lstStyle/>
          <a:p>
            <a:r>
              <a:rPr lang="ru-RU" sz="2800" dirty="0">
                <a:ea typeface="Times New Roman" panose="02020603050405020304" pitchFamily="18" charset="0"/>
              </a:rPr>
              <a:t>В программе – </a:t>
            </a:r>
            <a:br>
              <a:rPr lang="ru-RU" sz="2800" dirty="0">
                <a:ea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</a:rPr>
              <a:t>лабораторные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ИЛИ</a:t>
            </a:r>
            <a:r>
              <a:rPr lang="ru-RU" sz="2800" dirty="0">
                <a:ea typeface="Times New Roman" panose="02020603050405020304" pitchFamily="18" charset="0"/>
              </a:rPr>
              <a:t> практические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ЗАНЯТИЯ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985BA7-278B-43BA-B1C5-6777BC2EC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1293927"/>
            <a:ext cx="9048358" cy="529191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1C1807-1050-4CB0-B02D-348448C77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4016854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866AD-143A-4D20-8596-3AA3D7E3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38"/>
            <a:ext cx="8363272" cy="563562"/>
          </a:xfrm>
        </p:spPr>
        <p:txBody>
          <a:bodyPr/>
          <a:lstStyle/>
          <a:p>
            <a:r>
              <a:rPr lang="ru-RU" sz="2800" dirty="0">
                <a:solidFill>
                  <a:srgbClr val="FFFFFF"/>
                </a:solidFill>
                <a:ea typeface="Times New Roman" panose="02020603050405020304" pitchFamily="18" charset="0"/>
              </a:rPr>
              <a:t>В программе – </a:t>
            </a:r>
            <a:br>
              <a:rPr lang="ru-RU" sz="2800" dirty="0">
                <a:solidFill>
                  <a:srgbClr val="FFFFFF"/>
                </a:solidFill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FFFFFF"/>
                </a:solidFill>
                <a:ea typeface="Times New Roman" panose="02020603050405020304" pitchFamily="18" charset="0"/>
              </a:rPr>
              <a:t>лабораторные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FFFFFF"/>
                </a:solidFill>
                <a:ea typeface="Times New Roman" panose="02020603050405020304" pitchFamily="18" charset="0"/>
              </a:rPr>
              <a:t> практические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ЗАНЯТИЯ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BFD047-45B9-4BEC-9DD8-CEE555C9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564904"/>
            <a:ext cx="8888385" cy="216024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60A2F9-29FE-4773-9B5E-F7212E9A9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313449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A347-C9A2-4D96-A692-625BC51C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CE0D62-6BC8-4D4F-AC68-0591D318B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8288"/>
            <a:ext cx="6120680" cy="674743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348951-B296-4209-8714-206739B6C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==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6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EAA34-C0EC-4D2C-B868-741BD33A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9B3312-AB10-41E2-B48F-FAD013D99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16832"/>
            <a:ext cx="8000203" cy="4032448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784A6-7FEF-4172-9819-10C6E8FF04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134068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BD35B-A60C-489E-870C-386BE6DD4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7391400" cy="349250"/>
          </a:xfrm>
        </p:spPr>
        <p:txBody>
          <a:bodyPr/>
          <a:lstStyle/>
          <a:p>
            <a:pPr indent="540385">
              <a:spcAft>
                <a:spcPts val="120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ПРОГРАММЫ </a:t>
            </a:r>
            <a:b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учебной дисциплины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CCFFE5-B66E-42DA-81C3-F1CC1C237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9" y="1052736"/>
            <a:ext cx="9027767" cy="5534034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A9287F-030D-475C-88A4-B1BBE769C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379966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3FBA8-4E3C-4F8D-8385-79403848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ПРОГРАММЫ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практики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377C8D-D97B-4D76-BB59-DC637FCE7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9" y="990036"/>
            <a:ext cx="8826728" cy="5548875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37549-1DA4-4BDF-9471-53062E9F4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260698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12DEE-0108-464E-A7D4-C54DFE24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09"/>
            <a:ext cx="8363272" cy="56356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КРИТЕРИИ ОЦЕНКИ РЕЗУЛЬТАТОВ </a:t>
            </a:r>
            <a:br>
              <a:rPr lang="ru-RU" sz="2400" dirty="0">
                <a:ea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</a:rPr>
              <a:t>УЧЕБНОЙ ДЕЯТЕЛЬНОСТИ УЧАЩИХСЯ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4CD86E-2D16-432F-B09A-CF1209DD7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0"/>
            <a:ext cx="8229600" cy="403558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DB5D70-D7A6-4EB7-A41E-49C771A19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730B6-158E-44FC-B1CF-D5CA8891BEB9}"/>
              </a:ext>
            </a:extLst>
          </p:cNvPr>
          <p:cNvSpPr txBox="1"/>
          <p:nvPr/>
        </p:nvSpPr>
        <p:spPr>
          <a:xfrm>
            <a:off x="560040" y="4901364"/>
            <a:ext cx="8363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Критерии оценки результатов учебной деятельности </a:t>
            </a: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необходимо указывать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в развернутом виде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 соответствии с :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требованиями образовательного стандарта; 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со спецификой учебной дисциплины;  </a:t>
            </a:r>
          </a:p>
          <a:p>
            <a:pPr lvl="0" algn="just"/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содержанием учебной программы.</a:t>
            </a:r>
            <a:endParaRPr lang="ru-RU" sz="14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59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87FC5-07E4-48F6-8C8C-FE05D3A8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51619"/>
            <a:ext cx="8964488" cy="563562"/>
          </a:xfrm>
        </p:spPr>
        <p:txBody>
          <a:bodyPr/>
          <a:lstStyle/>
          <a:p>
            <a:r>
              <a:rPr lang="ru-RU" sz="2400" dirty="0">
                <a:ea typeface="Times New Roman" panose="02020603050405020304" pitchFamily="18" charset="0"/>
              </a:rPr>
              <a:t>ПЕРЕЧНЬ ОСНАЩЕНИЯ КАБИНЕТА (ЛАБОРАТОРИИ)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E2D77C-1985-4519-A263-7A2D2A142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87" y="1221567"/>
            <a:ext cx="8873870" cy="534592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43B6B8-DCB9-46B0-A95A-30BDB2F614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==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07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6AD07-729E-4937-B536-6A37A277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5C52BF-C964-4CAE-BF34-FAB5E60CC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" y="188640"/>
            <a:ext cx="9049174" cy="6378848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C6CF10-B730-4226-932B-F0C95F849F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147985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EAAAF-DE69-4910-9E8E-C392B4631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ПЛАН-ОТЧЕТ РАБОТЫ ЦК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2D13E6-1302-4D4C-9D53-B990E9A3C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4595"/>
          <a:stretch/>
        </p:blipFill>
        <p:spPr>
          <a:xfrm>
            <a:off x="898778" y="980728"/>
            <a:ext cx="6915250" cy="5760640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619E46-EAA2-4969-A84D-1F062A6B0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==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657B-0455-4301-B148-858B029E293E}"/>
              </a:ext>
            </a:extLst>
          </p:cNvPr>
          <p:cNvSpPr txBox="1"/>
          <p:nvPr/>
        </p:nvSpPr>
        <p:spPr>
          <a:xfrm>
            <a:off x="1116043" y="1547591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практико-ориентированного подхода 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обучению и воспитанию для формирования профессиональной компетентности обучающихся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FBDE8EA-01BB-4B25-A7E2-B559F5E1A0CC}"/>
              </a:ext>
            </a:extLst>
          </p:cNvPr>
          <p:cNvCxnSpPr>
            <a:cxnSpLocks/>
          </p:cNvCxnSpPr>
          <p:nvPr/>
        </p:nvCxnSpPr>
        <p:spPr>
          <a:xfrm>
            <a:off x="1619672" y="45811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12B7174-632B-4A6B-BE1D-25262690CE77}"/>
              </a:ext>
            </a:extLst>
          </p:cNvPr>
          <p:cNvCxnSpPr>
            <a:cxnSpLocks/>
          </p:cNvCxnSpPr>
          <p:nvPr/>
        </p:nvCxnSpPr>
        <p:spPr>
          <a:xfrm>
            <a:off x="1907704" y="479715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1F9107F-67EB-4AE3-8532-19E839EE5374}"/>
              </a:ext>
            </a:extLst>
          </p:cNvPr>
          <p:cNvCxnSpPr>
            <a:cxnSpLocks/>
          </p:cNvCxnSpPr>
          <p:nvPr/>
        </p:nvCxnSpPr>
        <p:spPr>
          <a:xfrm>
            <a:off x="3707904" y="4797152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984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C91A9-D5EC-4396-952E-506573B8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9A6F3E-04A3-4F4D-98CE-D71FE2D27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56" y="319088"/>
            <a:ext cx="8964488" cy="648071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9BF713-D159-4312-BAE1-559C66446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</p:spTree>
    <p:extLst>
      <p:ext uri="{BB962C8B-B14F-4D97-AF65-F5344CB8AC3E}">
        <p14:creationId xmlns:p14="http://schemas.microsoft.com/office/powerpoint/2010/main" val="238458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34408-4AA2-43A3-8A8E-34CCBD3C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191423-E3D2-4369-8F97-DA5C3D1F00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630" y="1700808"/>
            <a:ext cx="4607571" cy="3456384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6A86E4FA-E9DF-4B42-A573-0DFF9FEAB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53403" y="1700808"/>
            <a:ext cx="4448908" cy="3456384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FA9029-8EDE-41C7-BED1-1B95B102A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</a:t>
            </a:r>
            <a:endParaRPr lang="en-US" dirty="0">
              <a:solidFill>
                <a:srgbClr val="000066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1134641-E443-4A59-B220-C0A118669964}"/>
              </a:ext>
            </a:extLst>
          </p:cNvPr>
          <p:cNvCxnSpPr>
            <a:cxnSpLocks/>
          </p:cNvCxnSpPr>
          <p:nvPr/>
        </p:nvCxnSpPr>
        <p:spPr>
          <a:xfrm>
            <a:off x="4572000" y="1196752"/>
            <a:ext cx="20548" cy="45670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161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*******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5589240"/>
            <a:ext cx="5112568" cy="563562"/>
          </a:xfrm>
        </p:spPr>
        <p:txBody>
          <a:bodyPr/>
          <a:lstStyle/>
          <a:p>
            <a:pPr algn="r"/>
            <a:br>
              <a:rPr lang="ru-RU" sz="1800" i="1" dirty="0">
                <a:solidFill>
                  <a:srgbClr val="002060"/>
                </a:solidFill>
              </a:rPr>
            </a:br>
            <a:r>
              <a:rPr lang="ru-RU" sz="1800" i="1" dirty="0">
                <a:solidFill>
                  <a:srgbClr val="002060"/>
                </a:solidFill>
              </a:rPr>
              <a:t>Т.П. </a:t>
            </a:r>
            <a:r>
              <a:rPr lang="ru-RU" sz="1800" i="1" dirty="0" err="1">
                <a:solidFill>
                  <a:srgbClr val="002060"/>
                </a:solidFill>
              </a:rPr>
              <a:t>Долмат</a:t>
            </a:r>
            <a:r>
              <a:rPr lang="ru-RU" sz="1800" i="1" dirty="0">
                <a:solidFill>
                  <a:srgbClr val="002060"/>
                </a:solidFill>
              </a:rPr>
              <a:t>, </a:t>
            </a:r>
            <a:r>
              <a:rPr lang="ru-RU" sz="1600" i="1" dirty="0">
                <a:solidFill>
                  <a:srgbClr val="002060"/>
                </a:solidFill>
              </a:rPr>
              <a:t>методист</a:t>
            </a:r>
            <a:br>
              <a:rPr lang="ru-RU" sz="16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002060"/>
                </a:solidFill>
              </a:rPr>
              <a:t>УО «</a:t>
            </a:r>
            <a:r>
              <a:rPr lang="ru-RU" sz="1600" i="1" dirty="0" err="1">
                <a:solidFill>
                  <a:srgbClr val="002060"/>
                </a:solidFill>
              </a:rPr>
              <a:t>Пинский</a:t>
            </a:r>
            <a:r>
              <a:rPr lang="ru-RU" sz="1600" i="1" dirty="0">
                <a:solidFill>
                  <a:srgbClr val="002060"/>
                </a:solidFill>
              </a:rPr>
              <a:t> государственный аграрно-технический колледж имени А.Е. </a:t>
            </a:r>
            <a:r>
              <a:rPr lang="ru-RU" sz="1600" i="1" dirty="0" err="1">
                <a:solidFill>
                  <a:srgbClr val="002060"/>
                </a:solidFill>
              </a:rPr>
              <a:t>Клещёва</a:t>
            </a:r>
            <a:r>
              <a:rPr lang="ru-RU" sz="1600" i="1" dirty="0">
                <a:solidFill>
                  <a:srgbClr val="002060"/>
                </a:solidFill>
              </a:rPr>
              <a:t>»</a:t>
            </a:r>
            <a:endParaRPr lang="en-US" sz="1600" i="1" dirty="0">
              <a:solidFill>
                <a:srgbClr val="00206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0"/>
            <a:ext cx="8712968" cy="4869161"/>
          </a:xfrm>
        </p:spPr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lnSpc>
                <a:spcPct val="150000"/>
              </a:lnSpc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РАЗРАБОТКЕ УЧЕБНО-ПРОГРАММНОЙ ДОКУМЕНТАЦИИ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978" y="260648"/>
            <a:ext cx="8424936" cy="563562"/>
          </a:xfrm>
        </p:spPr>
        <p:txBody>
          <a:bodyPr/>
          <a:lstStyle/>
          <a:p>
            <a:r>
              <a:rPr lang="ru-RU" sz="3200" dirty="0"/>
              <a:t>Направления работы ЦК</a:t>
            </a:r>
            <a:endParaRPr lang="en-US" sz="3200" dirty="0"/>
          </a:p>
        </p:txBody>
      </p:sp>
      <p:sp>
        <p:nvSpPr>
          <p:cNvPr id="2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*******</a:t>
            </a:r>
            <a:endParaRPr lang="en-US" dirty="0">
              <a:solidFill>
                <a:srgbClr val="000066"/>
              </a:solidFill>
            </a:endParaRPr>
          </a:p>
        </p:txBody>
      </p:sp>
      <p:grpSp>
        <p:nvGrpSpPr>
          <p:cNvPr id="95256" name="Group 24"/>
          <p:cNvGrpSpPr>
            <a:grpSpLocks/>
          </p:cNvGrpSpPr>
          <p:nvPr/>
        </p:nvGrpSpPr>
        <p:grpSpPr bwMode="auto">
          <a:xfrm>
            <a:off x="-14539" y="980728"/>
            <a:ext cx="8745543" cy="5307014"/>
            <a:chOff x="-122" y="677"/>
            <a:chExt cx="5509" cy="3343"/>
          </a:xfrm>
        </p:grpSpPr>
        <p:sp>
          <p:nvSpPr>
            <p:cNvPr id="9523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F7C16B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95237" name="Oval 5"/>
            <p:cNvSpPr>
              <a:spLocks noChangeArrowheads="1"/>
            </p:cNvSpPr>
            <p:nvPr/>
          </p:nvSpPr>
          <p:spPr bwMode="gray">
            <a:xfrm rot="20056323">
              <a:off x="2832" y="1516"/>
              <a:ext cx="1074" cy="301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95238" name="Oval 6"/>
            <p:cNvSpPr>
              <a:spLocks noChangeArrowheads="1"/>
            </p:cNvSpPr>
            <p:nvPr/>
          </p:nvSpPr>
          <p:spPr bwMode="gray">
            <a:xfrm rot="20056323">
              <a:off x="4392" y="1659"/>
              <a:ext cx="995" cy="31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95239" name="Oval 7"/>
            <p:cNvSpPr>
              <a:spLocks noChangeArrowheads="1"/>
            </p:cNvSpPr>
            <p:nvPr/>
          </p:nvSpPr>
          <p:spPr bwMode="gray">
            <a:xfrm rot="20056323">
              <a:off x="2300" y="3534"/>
              <a:ext cx="993" cy="37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95240" name="Oval 8"/>
            <p:cNvSpPr>
              <a:spLocks noChangeArrowheads="1"/>
            </p:cNvSpPr>
            <p:nvPr/>
          </p:nvSpPr>
          <p:spPr bwMode="gray">
            <a:xfrm rot="20056323">
              <a:off x="3514" y="2922"/>
              <a:ext cx="1202" cy="291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95241" name="Oval 9"/>
            <p:cNvSpPr>
              <a:spLocks noChangeArrowheads="1"/>
            </p:cNvSpPr>
            <p:nvPr/>
          </p:nvSpPr>
          <p:spPr bwMode="gray">
            <a:xfrm rot="20056323">
              <a:off x="1655" y="2022"/>
              <a:ext cx="915" cy="346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66"/>
                </a:solidFill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gray">
            <a:xfrm>
              <a:off x="2529" y="1077"/>
              <a:ext cx="972" cy="85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243" name="Oval 11"/>
            <p:cNvSpPr>
              <a:spLocks noChangeArrowheads="1"/>
            </p:cNvSpPr>
            <p:nvPr/>
          </p:nvSpPr>
          <p:spPr bwMode="gray">
            <a:xfrm>
              <a:off x="1414" y="1709"/>
              <a:ext cx="854" cy="74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5244" name="Oval 12"/>
            <p:cNvSpPr>
              <a:spLocks noChangeArrowheads="1"/>
            </p:cNvSpPr>
            <p:nvPr/>
          </p:nvSpPr>
          <p:spPr bwMode="gray">
            <a:xfrm>
              <a:off x="2030" y="3232"/>
              <a:ext cx="914" cy="78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gray">
            <a:xfrm>
              <a:off x="3249" y="2497"/>
              <a:ext cx="905" cy="85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gray">
            <a:xfrm>
              <a:off x="4056" y="1248"/>
              <a:ext cx="893" cy="838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FFFFFF"/>
                </a:solidFill>
              </a:endParaRPr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gray">
            <a:xfrm>
              <a:off x="-122" y="2342"/>
              <a:ext cx="239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Трансляционная деятельность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gray">
            <a:xfrm>
              <a:off x="3238" y="750"/>
              <a:ext cx="214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Проектировочная деятельность</a:t>
              </a:r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95250" name="Text Box 18"/>
            <p:cNvSpPr txBox="1">
              <a:spLocks noChangeArrowheads="1"/>
            </p:cNvSpPr>
            <p:nvPr/>
          </p:nvSpPr>
          <p:spPr bwMode="gray">
            <a:xfrm>
              <a:off x="-43" y="1322"/>
              <a:ext cx="193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817" dir="27080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Педагогическая деятельность</a:t>
              </a:r>
              <a:endPara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95255" name="Text Box 23"/>
            <p:cNvSpPr txBox="1">
              <a:spLocks noChangeArrowheads="1"/>
            </p:cNvSpPr>
            <p:nvPr/>
          </p:nvSpPr>
          <p:spPr bwMode="gray">
            <a:xfrm>
              <a:off x="754" y="677"/>
              <a:ext cx="189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Аналитическая деятельность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67289" y="5265003"/>
            <a:ext cx="3753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Исследовательская деятельность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122" name="Picture 2" descr="J:\ПРЕПОДАВАТЕЛЬ\Семинар - УМК - ноябрь 2020\картинки для презентации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2"/>
          <a:stretch/>
        </p:blipFill>
        <p:spPr bwMode="auto">
          <a:xfrm>
            <a:off x="3804059" y="3519503"/>
            <a:ext cx="1355726" cy="11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34BE2-12E6-43B4-86DB-54450FFA1089}"/>
              </a:ext>
            </a:extLst>
          </p:cNvPr>
          <p:cNvSpPr txBox="1"/>
          <p:nvPr/>
        </p:nvSpPr>
        <p:spPr>
          <a:xfrm>
            <a:off x="5502991" y="3200284"/>
            <a:ext cx="3485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Информационная деятельность</a:t>
            </a: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EC60D92C-AE83-461B-A0D2-5A8A19CE9C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96885" y="4421545"/>
            <a:ext cx="1376834" cy="129049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rgbClr val="001D3A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C33F0-0F42-4652-A1B7-CA1D8107AD92}"/>
              </a:ext>
            </a:extLst>
          </p:cNvPr>
          <p:cNvSpPr txBox="1"/>
          <p:nvPr/>
        </p:nvSpPr>
        <p:spPr>
          <a:xfrm>
            <a:off x="110874" y="5649406"/>
            <a:ext cx="3438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Организационно-управленческая деятельность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0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B1082-A18C-4B90-88CB-C718F788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ПЛАН-ОТЧЕТ РАБОТЫ ЦК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41037D-24AF-44C6-91EE-6A003B85D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443" b="46665"/>
          <a:stretch/>
        </p:blipFill>
        <p:spPr>
          <a:xfrm>
            <a:off x="79615" y="4018632"/>
            <a:ext cx="8984770" cy="2520280"/>
          </a:xfrm>
          <a:prstGeom prst="rect">
            <a:avLst/>
          </a:prstGeom>
          <a:solidFill>
            <a:srgbClr val="FCFCFE"/>
          </a:solidFill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77CD18-DDD9-4096-BF28-585C300491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==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545E44-AEAB-4912-B402-0220DDA3D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3" y="1045528"/>
            <a:ext cx="9094674" cy="2383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E51BEA-39D7-4BBA-BB8F-7C210B737353}"/>
              </a:ext>
            </a:extLst>
          </p:cNvPr>
          <p:cNvSpPr txBox="1"/>
          <p:nvPr/>
        </p:nvSpPr>
        <p:spPr>
          <a:xfrm>
            <a:off x="467544" y="1035064"/>
            <a:ext cx="238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9867D-78A3-4E8A-AD2D-903E24A75A86}"/>
              </a:ext>
            </a:extLst>
          </p:cNvPr>
          <p:cNvSpPr txBox="1"/>
          <p:nvPr/>
        </p:nvSpPr>
        <p:spPr>
          <a:xfrm>
            <a:off x="467545" y="10455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2020/2021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6071F-9C99-436C-A964-588D2A52BA95}"/>
              </a:ext>
            </a:extLst>
          </p:cNvPr>
          <p:cNvSpPr txBox="1"/>
          <p:nvPr/>
        </p:nvSpPr>
        <p:spPr>
          <a:xfrm>
            <a:off x="473551" y="373810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259798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8F1E5-1DE2-42EB-BEBE-F0C2B8AF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FC07A8-8163-4225-9281-DBB68DA38E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*******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EAC18A8-4DC3-4D38-A6F5-7A9323DF0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67" y="2132856"/>
            <a:ext cx="9023333" cy="21484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07FE992-BD60-434F-958C-1333790F2631}"/>
              </a:ext>
            </a:extLst>
          </p:cNvPr>
          <p:cNvCxnSpPr>
            <a:cxnSpLocks/>
          </p:cNvCxnSpPr>
          <p:nvPr/>
        </p:nvCxnSpPr>
        <p:spPr>
          <a:xfrm flipH="1">
            <a:off x="645468" y="2132856"/>
            <a:ext cx="7776864" cy="2427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29D2719-C457-4F2C-ACFA-FED17A05B336}"/>
              </a:ext>
            </a:extLst>
          </p:cNvPr>
          <p:cNvCxnSpPr/>
          <p:nvPr/>
        </p:nvCxnSpPr>
        <p:spPr>
          <a:xfrm>
            <a:off x="838200" y="2132856"/>
            <a:ext cx="7190184" cy="25202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J:\ПРЕПОДАВАТЕЛЬ\Семинар - УМК - ноябрь 2020\картинки для презентации\images (3).jpg">
            <a:extLst>
              <a:ext uri="{FF2B5EF4-FFF2-40B4-BE49-F238E27FC236}">
                <a16:creationId xmlns:a16="http://schemas.microsoft.com/office/drawing/2014/main" id="{706403D1-E491-407A-9F26-2819FE83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862545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37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E7FAD-F24C-4A49-AB8E-DE620787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9E276D-CBE8-4223-9782-1D9B17F81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66"/>
                </a:solidFill>
              </a:rPr>
              <a:t>Company  Logo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6B5B85-0166-4A08-A3EC-655BB037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684"/>
            <a:ext cx="9145016" cy="2891516"/>
          </a:xfrm>
          <a:prstGeom prst="rect">
            <a:avLst/>
          </a:prstGeo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09255CAA-E887-41E3-8831-CDD84B16FCB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AFCF7"/>
            </a:solidFill>
          </a:ln>
        </p:spPr>
        <p:txBody>
          <a:bodyPr/>
          <a:lstStyle/>
          <a:p>
            <a:endParaRPr lang="ru-RU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1E276CA-807E-4F73-960A-5F6AFB620C8A}"/>
              </a:ext>
            </a:extLst>
          </p:cNvPr>
          <p:cNvCxnSpPr/>
          <p:nvPr/>
        </p:nvCxnSpPr>
        <p:spPr>
          <a:xfrm>
            <a:off x="4427984" y="3212976"/>
            <a:ext cx="1334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3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DBE29-431C-42D3-8B7F-C39008D8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КТП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B4A120-D883-4685-BCC1-2EEBB850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5776" y="31412"/>
            <a:ext cx="4824535" cy="6852507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9690C9-672B-4BEA-A12A-461A2C1265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=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4E12C-4406-4D9D-9FE6-D48F565EF648}"/>
              </a:ext>
            </a:extLst>
          </p:cNvPr>
          <p:cNvSpPr txBox="1"/>
          <p:nvPr/>
        </p:nvSpPr>
        <p:spPr>
          <a:xfrm>
            <a:off x="251520" y="141277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2021/2022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B7837A4-7601-48BC-BE7E-7FA234DD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67" y="5076785"/>
            <a:ext cx="1452840" cy="145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8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4A91-166C-4EAA-962E-460E04EF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КТП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9AA194-0483-4E88-B454-3301949D7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972" y="0"/>
            <a:ext cx="6097504" cy="6857999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5196AB-DA56-40C7-B181-2FD0BE0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E54BE-12CB-4F97-BC4A-47EC11DDD9DC}"/>
              </a:ext>
            </a:extLst>
          </p:cNvPr>
          <p:cNvSpPr txBox="1"/>
          <p:nvPr/>
        </p:nvSpPr>
        <p:spPr>
          <a:xfrm>
            <a:off x="300718" y="1479707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2021/2022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8BFD3ED-B95B-4F77-B61F-7FFD9836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5145658"/>
            <a:ext cx="1452840" cy="145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29501"/>
      </p:ext>
    </p:extLst>
  </p:cSld>
  <p:clrMapOvr>
    <a:masterClrMapping/>
  </p:clrMapOvr>
</p:sld>
</file>

<file path=ppt/theme/theme1.xml><?xml version="1.0" encoding="utf-8"?>
<a:theme xmlns:a="http://schemas.openxmlformats.org/drawingml/2006/main" name="17_cdb2004c007l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cdb2004c007l">
  <a:themeElements>
    <a:clrScheme name="sample 3">
      <a:dk1>
        <a:srgbClr val="000066"/>
      </a:dk1>
      <a:lt1>
        <a:srgbClr val="FFFFFF"/>
      </a:lt1>
      <a:dk2>
        <a:srgbClr val="50A834"/>
      </a:dk2>
      <a:lt2>
        <a:srgbClr val="B2B2B2"/>
      </a:lt2>
      <a:accent1>
        <a:srgbClr val="2045AE"/>
      </a:accent1>
      <a:accent2>
        <a:srgbClr val="FF9933"/>
      </a:accent2>
      <a:accent3>
        <a:srgbClr val="FFFFFF"/>
      </a:accent3>
      <a:accent4>
        <a:srgbClr val="000056"/>
      </a:accent4>
      <a:accent5>
        <a:srgbClr val="ABB0D3"/>
      </a:accent5>
      <a:accent6>
        <a:srgbClr val="E78A2D"/>
      </a:accent6>
      <a:hlink>
        <a:srgbClr val="3DC5C5"/>
      </a:hlink>
      <a:folHlink>
        <a:srgbClr val="6B41BF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4C1A37"/>
        </a:dk1>
        <a:lt1>
          <a:srgbClr val="FFFFFF"/>
        </a:lt1>
        <a:dk2>
          <a:srgbClr val="FFFFE7"/>
        </a:dk2>
        <a:lt2>
          <a:srgbClr val="B2B2B2"/>
        </a:lt2>
        <a:accent1>
          <a:srgbClr val="C06C98"/>
        </a:accent1>
        <a:accent2>
          <a:srgbClr val="FF9966"/>
        </a:accent2>
        <a:accent3>
          <a:srgbClr val="FFFFFF"/>
        </a:accent3>
        <a:accent4>
          <a:srgbClr val="40142D"/>
        </a:accent4>
        <a:accent5>
          <a:srgbClr val="DCBACA"/>
        </a:accent5>
        <a:accent6>
          <a:srgbClr val="E78A5C"/>
        </a:accent6>
        <a:hlink>
          <a:srgbClr val="BD6D45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FFFFFF"/>
        </a:dk2>
        <a:lt2>
          <a:srgbClr val="B2B2B2"/>
        </a:lt2>
        <a:accent1>
          <a:srgbClr val="2879B0"/>
        </a:accent1>
        <a:accent2>
          <a:srgbClr val="0099CC"/>
        </a:accent2>
        <a:accent3>
          <a:srgbClr val="FFFFFF"/>
        </a:accent3>
        <a:accent4>
          <a:srgbClr val="002A56"/>
        </a:accent4>
        <a:accent5>
          <a:srgbClr val="ACBED4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0A834"/>
        </a:dk2>
        <a:lt2>
          <a:srgbClr val="B2B2B2"/>
        </a:lt2>
        <a:accent1>
          <a:srgbClr val="2045AE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ABB0D3"/>
        </a:accent5>
        <a:accent6>
          <a:srgbClr val="E78A2D"/>
        </a:accent6>
        <a:hlink>
          <a:srgbClr val="3DC5C5"/>
        </a:hlink>
        <a:folHlink>
          <a:srgbClr val="6B41B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</Template>
  <TotalTime>1735</TotalTime>
  <Words>486</Words>
  <Application>Microsoft Office PowerPoint</Application>
  <PresentationFormat>Экран (4:3)</PresentationFormat>
  <Paragraphs>123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17_cdb2004c007l</vt:lpstr>
      <vt:lpstr>18_cdb2004c007l</vt:lpstr>
      <vt:lpstr> Т.П. Долмат, методист УО «Пинский государственный аграрно-технический колледж имени А.Е. Клещёва»</vt:lpstr>
      <vt:lpstr>ИЗМЕНЕНИЯ в оформлении </vt:lpstr>
      <vt:lpstr>ПЛАН-ОТЧЕТ РАБОТЫ ЦК </vt:lpstr>
      <vt:lpstr>Направления работы ЦК</vt:lpstr>
      <vt:lpstr>ПЛАН-ОТЧЕТ РАБОТЫ ЦК</vt:lpstr>
      <vt:lpstr>Презентация PowerPoint</vt:lpstr>
      <vt:lpstr>Презентация PowerPoint</vt:lpstr>
      <vt:lpstr>КТП </vt:lpstr>
      <vt:lpstr>КТП</vt:lpstr>
      <vt:lpstr>НОРМАТИВНЫЕ ДОКУМЕНТЫ</vt:lpstr>
      <vt:lpstr>Презентация PowerPoint</vt:lpstr>
      <vt:lpstr>ОФОРМЛЕНИЕ УЧЕБНОЙ ПРОГРАММЫ УО  ПО УЧЕБНОЙ ДИСЦИПЛИНЕ </vt:lpstr>
      <vt:lpstr> ОФОРМЛЕНИЕ УЧЕБНОЙ ПРОГРАММЫ УО  ПО ПРАКТИКЕ </vt:lpstr>
      <vt:lpstr>Презентация PowerPoint</vt:lpstr>
      <vt:lpstr>Презентация PowerPoint</vt:lpstr>
      <vt:lpstr>Презентация PowerPoint</vt:lpstr>
      <vt:lpstr>СТРУКТУРА УЧЕБНОЙ ПРОГРАММЫ</vt:lpstr>
      <vt:lpstr> </vt:lpstr>
      <vt:lpstr>Презентация PowerPoint</vt:lpstr>
      <vt:lpstr>Презентация PowerPoint</vt:lpstr>
      <vt:lpstr>В программе –  лабораторные ИЛИ практические ЗАНЯТИЯ</vt:lpstr>
      <vt:lpstr>В программе –  лабораторные И практические ЗАНЯТИЯ</vt:lpstr>
      <vt:lpstr>Презентация PowerPoint</vt:lpstr>
      <vt:lpstr>Презентация PowerPoint</vt:lpstr>
      <vt:lpstr>СОДЕРЖАНИЕ ПРОГРАММЫ  учебной дисциплины </vt:lpstr>
      <vt:lpstr>СОДЕРЖАНИЕ ПРОГРАММЫ практики</vt:lpstr>
      <vt:lpstr>КРИТЕРИИ ОЦЕНКИ РЕЗУЛЬТАТОВ  УЧЕБНОЙ ДЕЯТЕЛЬНОСТИ УЧАЩИХСЯ </vt:lpstr>
      <vt:lpstr>ПЕРЕЧНЬ ОСНАЩЕНИЯ КАБИНЕТА (ЛАБОРАТОРИИ)</vt:lpstr>
      <vt:lpstr>Презентация PowerPoint</vt:lpstr>
      <vt:lpstr>Презентация PowerPoint</vt:lpstr>
      <vt:lpstr>ЛИТЕРАТУРА</vt:lpstr>
      <vt:lpstr> Т.П. Долмат, методист УО «Пинский государственный аграрно-технический колледж имени А.Е. Клещёва»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Долмат </cp:lastModifiedBy>
  <cp:revision>329</cp:revision>
  <dcterms:created xsi:type="dcterms:W3CDTF">2019-10-09T19:16:56Z</dcterms:created>
  <dcterms:modified xsi:type="dcterms:W3CDTF">2021-09-08T09:45:33Z</dcterms:modified>
</cp:coreProperties>
</file>